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5" r:id="rId38"/>
    <p:sldId id="296" r:id="rId39"/>
    <p:sldId id="297" r:id="rId40"/>
    <p:sldId id="298" r:id="rId41"/>
    <p:sldId id="299" r:id="rId42"/>
    <p:sldId id="301" r:id="rId43"/>
  </p:sldIdLst>
  <p:sldSz cx="9144000" cy="5143500" type="screen16x9"/>
  <p:notesSz cx="6858000" cy="9144000"/>
  <p:embeddedFontLst>
    <p:embeddedFont>
      <p:font typeface="Maven Pro" panose="02010600030101010101" charset="0"/>
      <p:regular r:id="rId45"/>
      <p:bold r:id="rId46"/>
    </p:embeddedFont>
    <p:embeddedFont>
      <p:font typeface="Nunito" panose="02010600030101010101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635f1a89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635f1a89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635f1a89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635f1a89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a0c6acc5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a0c6acc5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a0c6acc5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3a0c6acc5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635f1a8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635f1a8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a0c6acc5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a0c6acc5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a0c6acc5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a0c6acc5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635f1a89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635f1a89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635f1a89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635f1a89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a0c6acc5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3a0c6acc5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a0c6acc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a0c6acc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a0c6acc5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a0c6acc5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635f1a8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635f1a8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a0c6acc5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3a0c6acc5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635f1a89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635f1a89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a0c6acc5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a0c6acc5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635f1a89a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635f1a89a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a0c6acc5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a0c6acc5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a0c6acc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3a0c6acc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635f1a89a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635f1a89a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635f1a89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635f1a89a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a0c6acc5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a0c6acc5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3a0c6acc5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3a0c6acc5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635f1a89a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635f1a89a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a0c6acc5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a0c6acc5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a0c6acc5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3a0c6acc5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635f0da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635f0da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635f1a89a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635f1a89a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635f0dac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635f0dac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3a0c6acc5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3a0c6acc5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a0c6acc5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a0c6acc5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635f1a89a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4635f1a89a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a0c6acc5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3a0c6acc5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635f1a89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635f1a89a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635f1a89a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635f1a89a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3a0c6acc5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3a0c6acc5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2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a0c6acc5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a0c6acc5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a0c6acc5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a0c6acc5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a0c6acc5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3a0c6acc5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a0c6acc5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a0c6acc5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3a0c6acc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3a0c6acc5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Endowment Analytics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Hao Sun</a:t>
            </a:r>
            <a:r>
              <a:rPr lang="en-US" altLang="zh-CN" dirty="0"/>
              <a:t>/</a:t>
            </a:r>
            <a:r>
              <a:rPr lang="en-US" altLang="zh-CN" dirty="0" err="1"/>
              <a:t>Yichao</a:t>
            </a:r>
            <a:r>
              <a:rPr lang="en-US" altLang="zh-CN" dirty="0"/>
              <a:t> Li/Le Zhang/</a:t>
            </a:r>
            <a:r>
              <a:rPr lang="en-US" altLang="zh-CN" dirty="0" err="1"/>
              <a:t>Ao</a:t>
            </a:r>
            <a:r>
              <a:rPr lang="en-US" altLang="zh-CN" dirty="0"/>
              <a:t> Li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12/05/2018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PCA analysis - Parallel Chart</a:t>
            </a:r>
            <a:endParaRPr/>
          </a:p>
        </p:txBody>
      </p:sp>
      <p:pic>
        <p:nvPicPr>
          <p:cNvPr id="335" name="Google Shape;3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13" y="1521675"/>
            <a:ext cx="7060982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PCA analysis - PCs</a:t>
            </a:r>
            <a:endParaRPr/>
          </a:p>
        </p:txBody>
      </p:sp>
      <p:pic>
        <p:nvPicPr>
          <p:cNvPr id="341" name="Google Shape;3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8" y="1597875"/>
            <a:ext cx="648652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Cumulative Explained Variance Ratio by PCA component number</a:t>
            </a:r>
            <a:endParaRPr/>
          </a:p>
        </p:txBody>
      </p:sp>
      <p:pic>
        <p:nvPicPr>
          <p:cNvPr id="347" name="Google Shape;3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075" y="1597875"/>
            <a:ext cx="5751972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50" y="1053700"/>
            <a:ext cx="4429500" cy="395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PCA analysis - Biplot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PCA analysis - Biplot</a:t>
            </a:r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图片 4" descr="图片包含 文字, 地图&#10;&#10;自动生成的说明">
            <a:extLst>
              <a:ext uri="{FF2B5EF4-FFF2-40B4-BE49-F238E27FC236}">
                <a16:creationId xmlns:a16="http://schemas.microsoft.com/office/drawing/2014/main" id="{2213B79C-45A8-472A-999D-23960F6C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111335"/>
            <a:ext cx="5600700" cy="41448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PCA analysis - Tri-plot</a:t>
            </a:r>
            <a:endParaRPr/>
          </a:p>
        </p:txBody>
      </p:sp>
      <p:sp>
        <p:nvSpPr>
          <p:cNvPr id="366" name="Google Shape;366;p2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7" name="Google Shape;3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684" y="1675700"/>
            <a:ext cx="4940725" cy="301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Analysis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Twitter PCA analysis - PCs</a:t>
            </a:r>
            <a:endParaRPr/>
          </a:p>
        </p:txBody>
      </p:sp>
      <p:pic>
        <p:nvPicPr>
          <p:cNvPr id="378" name="Google Shape;3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438" y="1436075"/>
            <a:ext cx="6463131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Crawlers</a:t>
            </a:r>
            <a:endParaRPr/>
          </a:p>
        </p:txBody>
      </p:sp>
      <p:sp>
        <p:nvSpPr>
          <p:cNvPr id="384" name="Google Shape;384;p3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59" y="1597875"/>
            <a:ext cx="8670978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richer a university, the more followers in its twitter</a:t>
            </a:r>
            <a:endParaRPr/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0" y="1698175"/>
            <a:ext cx="6065460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698" y="1625159"/>
            <a:ext cx="3017300" cy="312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Data Manipulation &amp;</a:t>
            </a:r>
            <a:br>
              <a:rPr lang="en" dirty="0"/>
            </a:br>
            <a:r>
              <a:rPr lang="en" dirty="0"/>
              <a:t>Visualizations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>
            <a:spLocks noGrp="1"/>
          </p:cNvSpPr>
          <p:nvPr>
            <p:ph type="title"/>
          </p:nvPr>
        </p:nvSpPr>
        <p:spPr>
          <a:xfrm>
            <a:off x="1303800" y="241575"/>
            <a:ext cx="78402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universities do not have significant difference with public universities regarding the average Twitter followers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4861239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714" y="2010700"/>
            <a:ext cx="19431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 txBox="1"/>
          <p:nvPr/>
        </p:nvSpPr>
        <p:spPr>
          <a:xfrm>
            <a:off x="5504700" y="3199150"/>
            <a:ext cx="3199800" cy="1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are large part of private universities have higher number of followers on Twitter compared with the public universities.</a:t>
            </a:r>
            <a:endParaRPr/>
          </a:p>
        </p:txBody>
      </p:sp>
      <p:cxnSp>
        <p:nvCxnSpPr>
          <p:cNvPr id="401" name="Google Shape;401;p32"/>
          <p:cNvCxnSpPr/>
          <p:nvPr/>
        </p:nvCxnSpPr>
        <p:spPr>
          <a:xfrm rot="10800000" flipH="1">
            <a:off x="612425" y="3966100"/>
            <a:ext cx="4072500" cy="2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Cumulative Explained Variance Ratio by PCA component number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7" name="Google Shape;4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075" y="1723825"/>
            <a:ext cx="557212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Visualize the data via PCA by including info we get from twitter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图片 3" descr="图片包含 文字, 地图&#10;&#10;自动生成的说明">
            <a:extLst>
              <a:ext uri="{FF2B5EF4-FFF2-40B4-BE49-F238E27FC236}">
                <a16:creationId xmlns:a16="http://schemas.microsoft.com/office/drawing/2014/main" id="{745B7515-F738-450B-85C2-758F33281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1597875"/>
            <a:ext cx="4803774" cy="35551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Twitter PCA analysis - Tri-plot</a:t>
            </a:r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9" y="1431350"/>
            <a:ext cx="5943576" cy="3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ctrTitle"/>
          </p:nvPr>
        </p:nvSpPr>
        <p:spPr>
          <a:xfrm>
            <a:off x="823999" y="1613825"/>
            <a:ext cx="5448213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</a:t>
            </a:r>
            <a:r>
              <a:rPr lang="en-US" dirty="0"/>
              <a:t>L</a:t>
            </a:r>
            <a:r>
              <a:rPr lang="en" dirty="0"/>
              <a:t>earning and </a:t>
            </a:r>
            <a:r>
              <a:rPr lang="en-US" dirty="0"/>
              <a:t>S</a:t>
            </a:r>
            <a:r>
              <a:rPr lang="en" dirty="0"/>
              <a:t>elective Learning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1204200" y="5447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Extremely randomized trees (ET)--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parameter adjustment</a:t>
            </a:r>
            <a:endParaRPr/>
          </a:p>
        </p:txBody>
      </p:sp>
      <p:pic>
        <p:nvPicPr>
          <p:cNvPr id="431" name="Google Shape;4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75" y="1971425"/>
            <a:ext cx="58293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Extremely randomized trees (ET)--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parameter adjustment</a:t>
            </a:r>
            <a:endParaRPr/>
          </a:p>
        </p:txBody>
      </p:sp>
      <p:pic>
        <p:nvPicPr>
          <p:cNvPr id="437" name="Google Shape;4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63" y="1597875"/>
            <a:ext cx="7765476" cy="1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50" y="3391975"/>
            <a:ext cx="5278314" cy="15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Random forests--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parameter adjustment</a:t>
            </a:r>
            <a:endParaRPr/>
          </a:p>
        </p:txBody>
      </p:sp>
      <p:pic>
        <p:nvPicPr>
          <p:cNvPr id="444" name="Google Shape;4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00" y="2300275"/>
            <a:ext cx="5910050" cy="1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Random forests--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After parameter adjustment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00" y="3718200"/>
            <a:ext cx="5781675" cy="12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796350"/>
            <a:ext cx="8839200" cy="19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--before parameter adjustment</a:t>
            </a:r>
            <a:endParaRPr/>
          </a:p>
        </p:txBody>
      </p:sp>
      <p:pic>
        <p:nvPicPr>
          <p:cNvPr id="457" name="Google Shape;4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00" y="1766875"/>
            <a:ext cx="58388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>
            <a:spLocks noGrp="1"/>
          </p:cNvSpPr>
          <p:nvPr>
            <p:ph type="title"/>
          </p:nvPr>
        </p:nvSpPr>
        <p:spPr>
          <a:xfrm>
            <a:off x="1303800" y="116550"/>
            <a:ext cx="67476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school students have higher average loan rates than public school students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7098"/>
            <a:ext cx="4244201" cy="2316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 txBox="1"/>
          <p:nvPr/>
        </p:nvSpPr>
        <p:spPr>
          <a:xfrm>
            <a:off x="329650" y="3970900"/>
            <a:ext cx="37764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is also large number of private universities enjoy low loan rate. Most public universities are in the middle range.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001" y="1750350"/>
            <a:ext cx="4442598" cy="2289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SVM--after parameter adjustment</a:t>
            </a:r>
            <a:endParaRPr/>
          </a:p>
        </p:txBody>
      </p:sp>
      <p:pic>
        <p:nvPicPr>
          <p:cNvPr id="463" name="Google Shape;4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00" y="1406600"/>
            <a:ext cx="7144726" cy="20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00" y="3434350"/>
            <a:ext cx="5848350" cy="13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Before parameter adjustment</a:t>
            </a:r>
            <a:endParaRPr/>
          </a:p>
        </p:txBody>
      </p:sp>
      <p:pic>
        <p:nvPicPr>
          <p:cNvPr id="470" name="Google Shape;4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00" y="1933575"/>
            <a:ext cx="591502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parameter adjustment </a:t>
            </a:r>
            <a:endParaRPr/>
          </a:p>
        </p:txBody>
      </p:sp>
      <p:sp>
        <p:nvSpPr>
          <p:cNvPr id="476" name="Google Shape;476;p4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75" y="1597876"/>
            <a:ext cx="8683226" cy="21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75" y="3736950"/>
            <a:ext cx="5818074" cy="14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Deep neural networks (DNN)</a:t>
            </a:r>
            <a:endParaRPr/>
          </a:p>
        </p:txBody>
      </p:sp>
      <p:pic>
        <p:nvPicPr>
          <p:cNvPr id="484" name="Google Shape;4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763" y="2514325"/>
            <a:ext cx="60102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850" y="1678050"/>
            <a:ext cx="5220225" cy="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Selective Learning</a:t>
            </a:r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566750" y="1990050"/>
            <a:ext cx="7767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Transfer classification to regression: Logistic regression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Selection condition: probability error = 1 - false probability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ven Pro"/>
              <a:buChar char="●"/>
            </a:pPr>
            <a:r>
              <a:rPr lang="en" sz="2000">
                <a:latin typeface="Maven Pro"/>
                <a:ea typeface="Maven Pro"/>
                <a:cs typeface="Maven Pro"/>
                <a:sym typeface="Maven Pro"/>
              </a:rPr>
              <a:t>Apply logistic regression to testing data to select good datasets</a:t>
            </a:r>
            <a:endParaRPr sz="20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After Selective Learning  </a:t>
            </a:r>
            <a:endParaRPr/>
          </a:p>
        </p:txBody>
      </p:sp>
      <p:sp>
        <p:nvSpPr>
          <p:cNvPr id="497" name="Google Shape;497;p47"/>
          <p:cNvSpPr txBox="1"/>
          <p:nvPr/>
        </p:nvSpPr>
        <p:spPr>
          <a:xfrm>
            <a:off x="371650" y="1269250"/>
            <a:ext cx="21600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ExtraTrees</a:t>
            </a:r>
            <a:endParaRPr/>
          </a:p>
        </p:txBody>
      </p:sp>
      <p:sp>
        <p:nvSpPr>
          <p:cNvPr id="498" name="Google Shape;498;p47"/>
          <p:cNvSpPr txBox="1"/>
          <p:nvPr/>
        </p:nvSpPr>
        <p:spPr>
          <a:xfrm>
            <a:off x="5404075" y="1203875"/>
            <a:ext cx="16755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99" name="Google Shape;499;p47"/>
          <p:cNvSpPr txBox="1"/>
          <p:nvPr/>
        </p:nvSpPr>
        <p:spPr>
          <a:xfrm>
            <a:off x="371650" y="3265975"/>
            <a:ext cx="2160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500" name="Google Shape;500;p47"/>
          <p:cNvSpPr txBox="1"/>
          <p:nvPr/>
        </p:nvSpPr>
        <p:spPr>
          <a:xfrm>
            <a:off x="5404075" y="3265975"/>
            <a:ext cx="2160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GradientBoosting</a:t>
            </a:r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75" y="1597875"/>
            <a:ext cx="3932724" cy="1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200" y="1597300"/>
            <a:ext cx="3982901" cy="16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" y="3612574"/>
            <a:ext cx="3932725" cy="15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1425" y="3612575"/>
            <a:ext cx="3656475" cy="15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the accuracy for all models</a:t>
            </a:r>
            <a:endParaRPr/>
          </a:p>
        </p:txBody>
      </p:sp>
      <p:pic>
        <p:nvPicPr>
          <p:cNvPr id="529" name="Google Shape;5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575" y="1597875"/>
            <a:ext cx="6158851" cy="34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48444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/>
              <a:t>Learning </a:t>
            </a:r>
            <a:r>
              <a:rPr lang="en-US" dirty="0"/>
              <a:t>V</a:t>
            </a:r>
            <a:r>
              <a:rPr lang="en" dirty="0"/>
              <a:t>alidation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41" name="Google Shape;5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50" y="447125"/>
            <a:ext cx="8756949" cy="27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50" y="3331250"/>
            <a:ext cx="5972175" cy="15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Validation_ans</a:t>
            </a:r>
            <a:endParaRPr/>
          </a:p>
        </p:txBody>
      </p:sp>
      <p:sp>
        <p:nvSpPr>
          <p:cNvPr id="548" name="Google Shape;548;p5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49" name="Google Shape;5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4622"/>
            <a:ext cx="9143999" cy="351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schools will get more endowments than public schools</a:t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842525"/>
            <a:ext cx="5953546" cy="33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selective learning </a:t>
            </a:r>
            <a:endParaRPr/>
          </a:p>
        </p:txBody>
      </p:sp>
      <p:pic>
        <p:nvPicPr>
          <p:cNvPr id="555" name="Google Shape;5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950" y="1440738"/>
            <a:ext cx="63246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Validation_ans_sure</a:t>
            </a:r>
            <a:endParaRPr/>
          </a:p>
        </p:txBody>
      </p:sp>
      <p:pic>
        <p:nvPicPr>
          <p:cNvPr id="561" name="Google Shape;5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5" y="2230516"/>
            <a:ext cx="9144001" cy="2721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48444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Thank You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77770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Private schools will get more endowments than public schools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50" y="1719450"/>
            <a:ext cx="3492250" cy="25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700" y="1750275"/>
            <a:ext cx="5097901" cy="287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8402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Universities with more enrollments do not necessary to have higher endowment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50" y="1737275"/>
            <a:ext cx="5630853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Universities with low acceptance ratios usually get more endowments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4383172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425" y="1750275"/>
            <a:ext cx="4383175" cy="246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323" name="Google Shape;3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99" y="1186450"/>
            <a:ext cx="5041751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/>
        </p:nvSpPr>
        <p:spPr>
          <a:xfrm>
            <a:off x="5915900" y="1457750"/>
            <a:ext cx="2786700" cy="25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Endowment is </a:t>
            </a:r>
            <a:r>
              <a:rPr lang="en" b="1"/>
              <a:t>positively </a:t>
            </a:r>
            <a:r>
              <a:rPr lang="en"/>
              <a:t>correlated with the SAT, GPA and Graduation rate.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Endowment is </a:t>
            </a:r>
            <a:r>
              <a:rPr lang="en" b="1"/>
              <a:t>negatively </a:t>
            </a:r>
            <a:r>
              <a:rPr lang="en"/>
              <a:t>correlated with Accept ratio, Loan rate and Public/Private.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Analysis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365</Words>
  <Application>Microsoft Office PowerPoint</Application>
  <PresentationFormat>全屏显示(16:9)</PresentationFormat>
  <Paragraphs>61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Nunito</vt:lpstr>
      <vt:lpstr>Maven Pro</vt:lpstr>
      <vt:lpstr>Arial</vt:lpstr>
      <vt:lpstr>Momentum</vt:lpstr>
      <vt:lpstr>Endowment Analytics</vt:lpstr>
      <vt:lpstr>Data Manipulation &amp; Visualizations</vt:lpstr>
      <vt:lpstr>Private school students have higher average loan rates than public school students </vt:lpstr>
      <vt:lpstr>Private schools will get more endowments than public schools</vt:lpstr>
      <vt:lpstr>Private schools will get more endowments than public schools </vt:lpstr>
      <vt:lpstr>Universities with more enrollments do not necessary to have higher endowment </vt:lpstr>
      <vt:lpstr>Universities with low acceptance ratios usually get more endowments </vt:lpstr>
      <vt:lpstr>Correlation Matrix</vt:lpstr>
      <vt:lpstr>PCA Analysis</vt:lpstr>
      <vt:lpstr> PCA analysis - Parallel Chart</vt:lpstr>
      <vt:lpstr> PCA analysis - PCs</vt:lpstr>
      <vt:lpstr> Cumulative Explained Variance Ratio by PCA component number</vt:lpstr>
      <vt:lpstr> PCA analysis - Biplot</vt:lpstr>
      <vt:lpstr> PCA analysis - Biplot</vt:lpstr>
      <vt:lpstr>PCA analysis - Tri-plot</vt:lpstr>
      <vt:lpstr>Twitter Analysis</vt:lpstr>
      <vt:lpstr> Twitter PCA analysis - PCs</vt:lpstr>
      <vt:lpstr>Crawlers</vt:lpstr>
      <vt:lpstr>The richer a university, the more followers in its twitter</vt:lpstr>
      <vt:lpstr>Private universities do not have significant difference with public universities regarding the average Twitter followers</vt:lpstr>
      <vt:lpstr>Cumulative Explained Variance Ratio by PCA component number </vt:lpstr>
      <vt:lpstr>Visualize the data via PCA by including info we get from twitter  </vt:lpstr>
      <vt:lpstr>Twitter PCA analysis - Tri-plot</vt:lpstr>
      <vt:lpstr>Machine Learning and Selective Learning</vt:lpstr>
      <vt:lpstr>Extremely randomized trees (ET)-- Before parameter adjustment</vt:lpstr>
      <vt:lpstr>Extremely randomized trees (ET)-- After parameter adjustment</vt:lpstr>
      <vt:lpstr> Random forests-- Before parameter adjustment</vt:lpstr>
      <vt:lpstr>Random forests-- After parameter adjustment </vt:lpstr>
      <vt:lpstr>SVM --before parameter adjustment</vt:lpstr>
      <vt:lpstr>SVM--after parameter adjustment</vt:lpstr>
      <vt:lpstr>Gradient boosting-- Before parameter adjustment</vt:lpstr>
      <vt:lpstr>Gradient boosting-- After parameter adjustment </vt:lpstr>
      <vt:lpstr> Deep neural networks (DNN)</vt:lpstr>
      <vt:lpstr>Selective Learning</vt:lpstr>
      <vt:lpstr>Results After Selective Learning  </vt:lpstr>
      <vt:lpstr>Comparison of the accuracy for all models</vt:lpstr>
      <vt:lpstr>Learning Validation </vt:lpstr>
      <vt:lpstr>PowerPoint 演示文稿</vt:lpstr>
      <vt:lpstr>Validation_ans</vt:lpstr>
      <vt:lpstr>After selective learning </vt:lpstr>
      <vt:lpstr>Validation_ans_sure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Endowment Analytics</dc:title>
  <cp:lastModifiedBy>Scott Sun</cp:lastModifiedBy>
  <cp:revision>8</cp:revision>
  <dcterms:modified xsi:type="dcterms:W3CDTF">2019-04-10T14:15:55Z</dcterms:modified>
</cp:coreProperties>
</file>